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B66A85-662F-4B85-AB54-FAEE6AFCFA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78D0C84-F49B-49BC-B0B4-BD1A64551A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E4D1F0E-67B5-4E0C-A724-97C815A79244}"/>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5" name="Footer Placeholder 4">
            <a:extLst>
              <a:ext uri="{FF2B5EF4-FFF2-40B4-BE49-F238E27FC236}">
                <a16:creationId xmlns:a16="http://schemas.microsoft.com/office/drawing/2014/main" xmlns="" id="{A3E5AC06-76F2-44F4-8FA9-4A2C0C0E9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A42C6C-C380-44E1-B5E5-DAEE654B6B2A}"/>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3741947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0CBFEE-DD0D-4E7D-8C02-57EE52EC93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D69939E-6212-4429-B2E2-2824992517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A50201E-D85A-479E-8427-7C97C264F634}"/>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5" name="Footer Placeholder 4">
            <a:extLst>
              <a:ext uri="{FF2B5EF4-FFF2-40B4-BE49-F238E27FC236}">
                <a16:creationId xmlns:a16="http://schemas.microsoft.com/office/drawing/2014/main" xmlns="" id="{3631E026-5A9E-48A6-B8D5-CB2660B64E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17EF45C-87F4-4D43-A924-DE3C319AE9FD}"/>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199089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643CB44-798B-4000-987B-C029515CDC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C1A7636-B6FB-4BB0-B43C-5B25672ECA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E7B5232-4F10-4C99-9B9D-B19B711AF29C}"/>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5" name="Footer Placeholder 4">
            <a:extLst>
              <a:ext uri="{FF2B5EF4-FFF2-40B4-BE49-F238E27FC236}">
                <a16:creationId xmlns:a16="http://schemas.microsoft.com/office/drawing/2014/main" xmlns="" id="{07A3B702-9D1B-4B40-9CEF-E526112D24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43ED6E2-A1B3-4977-8828-C458E7AB0070}"/>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158655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994AD2-4D4E-4471-95A7-DDCA52BDA6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2C7754C-09B9-4335-B578-3DD2C9E8EC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650501D-E473-43C9-922F-BCB2C44ADE12}"/>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5" name="Footer Placeholder 4">
            <a:extLst>
              <a:ext uri="{FF2B5EF4-FFF2-40B4-BE49-F238E27FC236}">
                <a16:creationId xmlns:a16="http://schemas.microsoft.com/office/drawing/2014/main" xmlns="" id="{13149438-2692-498B-9D60-4C3363F38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FEFE089-0714-430C-AA58-577271EDDCC0}"/>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2195387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25185B-C018-4FDB-92F0-718511DE32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CD6B8D4-864B-408D-871F-4E5BFE973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E59FE7E-3786-4030-AE0A-AE5708DACF98}"/>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5" name="Footer Placeholder 4">
            <a:extLst>
              <a:ext uri="{FF2B5EF4-FFF2-40B4-BE49-F238E27FC236}">
                <a16:creationId xmlns:a16="http://schemas.microsoft.com/office/drawing/2014/main" xmlns="" id="{12C2C01D-E6DA-4602-9E7C-5074F0829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ACA0C0A-F9FC-4307-A62A-9E8B6D21A251}"/>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171065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622DC0-BB10-4059-9E2E-EACB398B36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0CE85C3-B8E4-48CD-B92E-E008EBDF0E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83507D1-18BE-424F-BE79-4EAA0FD658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8AE0E80-2A3B-45C4-A195-91D49C539FEB}"/>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6" name="Footer Placeholder 5">
            <a:extLst>
              <a:ext uri="{FF2B5EF4-FFF2-40B4-BE49-F238E27FC236}">
                <a16:creationId xmlns:a16="http://schemas.microsoft.com/office/drawing/2014/main" xmlns="" id="{A7E20484-CD05-44F3-BA3D-1CD10AD98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FE4E8D-70FC-4511-B40A-F97200D8738A}"/>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226323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97C941-D3DA-4E9B-90CE-321E17422D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0E5E74A-1EB8-4DA7-A049-9460389CF7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1671D26-34F6-47E6-9CE7-D4FC0F6D04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9ECD7F5-2F20-44B5-930C-24FC86A99C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A2022CD-9959-408D-A7DB-478B361A8D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67CCBFD-BDAC-4A50-96B8-575DDA9E5C88}"/>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8" name="Footer Placeholder 7">
            <a:extLst>
              <a:ext uri="{FF2B5EF4-FFF2-40B4-BE49-F238E27FC236}">
                <a16:creationId xmlns:a16="http://schemas.microsoft.com/office/drawing/2014/main" xmlns="" id="{6CAF00CE-2AA4-49C1-90CD-D9ECE58563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693B6DC-6541-4899-A63D-EF7E1AF30E12}"/>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358049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196271-1656-4038-BA81-9B8AEAE2A8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778B25C-88BF-4C18-B6EE-E44CF1249AC8}"/>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4" name="Footer Placeholder 3">
            <a:extLst>
              <a:ext uri="{FF2B5EF4-FFF2-40B4-BE49-F238E27FC236}">
                <a16:creationId xmlns:a16="http://schemas.microsoft.com/office/drawing/2014/main" xmlns="" id="{509CF994-CEF8-4B88-8EE3-BA26D2C6BD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16461EA-62D5-4E96-A5A2-87BD525CE366}"/>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1073491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7830956-5275-4C64-B42E-4CD4DC57700F}"/>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3" name="Footer Placeholder 2">
            <a:extLst>
              <a:ext uri="{FF2B5EF4-FFF2-40B4-BE49-F238E27FC236}">
                <a16:creationId xmlns:a16="http://schemas.microsoft.com/office/drawing/2014/main" xmlns="" id="{9EE74A9A-C0E0-42B7-AB1A-8AC1D85FD6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2770BA2-7420-407B-BC94-69FC0A92D9EA}"/>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361666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5CC1C7-EF14-4F14-9488-737C187589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D77ECE5-50AD-4492-9500-C413D075F4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02D48DA-E4BF-472E-B3F6-E67E5DFD4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40EDB8C-F37C-4C98-969B-93E185AD6F2C}"/>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6" name="Footer Placeholder 5">
            <a:extLst>
              <a:ext uri="{FF2B5EF4-FFF2-40B4-BE49-F238E27FC236}">
                <a16:creationId xmlns:a16="http://schemas.microsoft.com/office/drawing/2014/main" xmlns="" id="{26E52029-448A-464A-B354-057D94CB49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2CFB78F-DC49-4307-BD44-1CE47D1CD706}"/>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23551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D9A3DF-C56F-4771-B90E-9B6403FFA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9EF5C8A-A79D-4A43-B72A-878B112152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EC1FC70-B11E-4DB3-B006-A108334E86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4E5CE44-96EC-4008-B4CB-997924A28E15}"/>
              </a:ext>
            </a:extLst>
          </p:cNvPr>
          <p:cNvSpPr>
            <a:spLocks noGrp="1"/>
          </p:cNvSpPr>
          <p:nvPr>
            <p:ph type="dt" sz="half" idx="10"/>
          </p:nvPr>
        </p:nvSpPr>
        <p:spPr/>
        <p:txBody>
          <a:bodyPr/>
          <a:lstStyle/>
          <a:p>
            <a:fld id="{3DB23A17-710C-4323-A9D1-B1F5E0A45B84}" type="datetimeFigureOut">
              <a:rPr lang="en-US" smtClean="0"/>
              <a:t>2/17/2022</a:t>
            </a:fld>
            <a:endParaRPr lang="en-US"/>
          </a:p>
        </p:txBody>
      </p:sp>
      <p:sp>
        <p:nvSpPr>
          <p:cNvPr id="6" name="Footer Placeholder 5">
            <a:extLst>
              <a:ext uri="{FF2B5EF4-FFF2-40B4-BE49-F238E27FC236}">
                <a16:creationId xmlns:a16="http://schemas.microsoft.com/office/drawing/2014/main" xmlns="" id="{7EC54A49-2F53-46AE-AB06-9FE0C745D1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954CE0C-0CCB-4874-83AF-801A4F8AF4D1}"/>
              </a:ext>
            </a:extLst>
          </p:cNvPr>
          <p:cNvSpPr>
            <a:spLocks noGrp="1"/>
          </p:cNvSpPr>
          <p:nvPr>
            <p:ph type="sldNum" sz="quarter" idx="12"/>
          </p:nvPr>
        </p:nvSpPr>
        <p:spPr/>
        <p:txBody>
          <a:bodyPr/>
          <a:lstStyle/>
          <a:p>
            <a:fld id="{0CD2A8CE-B2BE-4CDE-A76E-D10F7EC628DE}" type="slidenum">
              <a:rPr lang="en-US" smtClean="0"/>
              <a:t>‹#›</a:t>
            </a:fld>
            <a:endParaRPr lang="en-US"/>
          </a:p>
        </p:txBody>
      </p:sp>
    </p:spTree>
    <p:extLst>
      <p:ext uri="{BB962C8B-B14F-4D97-AF65-F5344CB8AC3E}">
        <p14:creationId xmlns:p14="http://schemas.microsoft.com/office/powerpoint/2010/main" val="429108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EF7B28C-A7DB-4FA6-968A-447F23F73B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0CB865C-15B7-46D3-992A-9DD5A51CD6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BDCC45-3098-441B-A790-98CBD61280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23A17-710C-4323-A9D1-B1F5E0A45B84}" type="datetimeFigureOut">
              <a:rPr lang="en-US" smtClean="0"/>
              <a:t>2/17/2022</a:t>
            </a:fld>
            <a:endParaRPr lang="en-US"/>
          </a:p>
        </p:txBody>
      </p:sp>
      <p:sp>
        <p:nvSpPr>
          <p:cNvPr id="5" name="Footer Placeholder 4">
            <a:extLst>
              <a:ext uri="{FF2B5EF4-FFF2-40B4-BE49-F238E27FC236}">
                <a16:creationId xmlns:a16="http://schemas.microsoft.com/office/drawing/2014/main" xmlns="" id="{AF3509A7-76E0-432B-A13E-FB7CAD0946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D408404-0752-462C-B32A-2CE28562D3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2A8CE-B2BE-4CDE-A76E-D10F7EC628DE}" type="slidenum">
              <a:rPr lang="en-US" smtClean="0"/>
              <a:t>‹#›</a:t>
            </a:fld>
            <a:endParaRPr lang="en-US"/>
          </a:p>
        </p:txBody>
      </p:sp>
    </p:spTree>
    <p:extLst>
      <p:ext uri="{BB962C8B-B14F-4D97-AF65-F5344CB8AC3E}">
        <p14:creationId xmlns:p14="http://schemas.microsoft.com/office/powerpoint/2010/main" val="1793316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gad.int/conflioct" TargetMode="External"/><Relationship Id="rId7" Type="http://schemas.openxmlformats.org/officeDocument/2006/relationships/hyperlink" Target="https://www.afro.who.int/health-topics/coronavirus-covid-19/vaccines" TargetMode="External"/><Relationship Id="rId2" Type="http://schemas.openxmlformats.org/officeDocument/2006/relationships/hyperlink" Target="https://www.un.org/peacebuilding/commission" TargetMode="External"/><Relationship Id="rId1" Type="http://schemas.openxmlformats.org/officeDocument/2006/relationships/slideLayout" Target="../slideLayouts/slideLayout2.xml"/><Relationship Id="rId6" Type="http://schemas.openxmlformats.org/officeDocument/2006/relationships/hyperlink" Target="https://reliefweb.int/organization/un-pbc" TargetMode="External"/><Relationship Id="rId5" Type="http://schemas.openxmlformats.org/officeDocument/2006/relationships/hyperlink" Target="https://www.accord.org.za/" TargetMode="External"/><Relationship Id="rId4" Type="http://schemas.openxmlformats.org/officeDocument/2006/relationships/hyperlink" Target="https://www.africaportal.org/publications/covid-19-and-peacebuilding-africa-youth-resilience-and-innovation-op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6DB5B99-B6E4-4ABD-A2CB-77359BC58D3A}"/>
              </a:ext>
            </a:extLst>
          </p:cNvPr>
          <p:cNvSpPr>
            <a:spLocks noGrp="1"/>
          </p:cNvSpPr>
          <p:nvPr>
            <p:ph type="subTitle" idx="1"/>
          </p:nvPr>
        </p:nvSpPr>
        <p:spPr>
          <a:xfrm>
            <a:off x="1524000" y="832334"/>
            <a:ext cx="9144000" cy="1655762"/>
          </a:xfrm>
        </p:spPr>
        <p:txBody>
          <a:bodyPr>
            <a:normAutofit/>
          </a:bodyPr>
          <a:lstStyle/>
          <a:p>
            <a:r>
              <a:rPr lang="en-US" sz="2800" b="1" i="0" dirty="0">
                <a:solidFill>
                  <a:srgbClr val="202124"/>
                </a:solidFill>
                <a:effectLst/>
                <a:latin typeface="Aharoni" panose="02010803020104030203" pitchFamily="2" charset="-79"/>
                <a:cs typeface="Aharoni" panose="02010803020104030203" pitchFamily="2" charset="-79"/>
              </a:rPr>
              <a:t>17 February - Conference "Critical Issues for AU-EU Collaboration on Health and Science"</a:t>
            </a:r>
            <a:endParaRPr lang="en-US" sz="2800" b="1" dirty="0">
              <a:latin typeface="Aharoni" panose="02010803020104030203" pitchFamily="2" charset="-79"/>
              <a:cs typeface="Aharoni" panose="02010803020104030203" pitchFamily="2" charset="-79"/>
            </a:endParaRPr>
          </a:p>
        </p:txBody>
      </p:sp>
      <p:sp>
        <p:nvSpPr>
          <p:cNvPr id="5" name="TextBox 4">
            <a:extLst>
              <a:ext uri="{FF2B5EF4-FFF2-40B4-BE49-F238E27FC236}">
                <a16:creationId xmlns:a16="http://schemas.microsoft.com/office/drawing/2014/main" xmlns="" id="{2B8B312B-48A2-4D56-844E-46C70F251566}"/>
              </a:ext>
            </a:extLst>
          </p:cNvPr>
          <p:cNvSpPr txBox="1"/>
          <p:nvPr/>
        </p:nvSpPr>
        <p:spPr>
          <a:xfrm>
            <a:off x="530088" y="2241245"/>
            <a:ext cx="10774017" cy="2397451"/>
          </a:xfrm>
          <a:prstGeom prst="rect">
            <a:avLst/>
          </a:prstGeom>
          <a:noFill/>
        </p:spPr>
        <p:txBody>
          <a:bodyPr wrap="square">
            <a:spAutoFit/>
          </a:bodyPr>
          <a:lstStyle/>
          <a:p>
            <a:pPr marL="0" marR="0" algn="ctr">
              <a:lnSpc>
                <a:spcPct val="107000"/>
              </a:lnSpc>
              <a:spcBef>
                <a:spcPts val="0"/>
              </a:spcBef>
              <a:spcAft>
                <a:spcPts val="0"/>
              </a:spcAft>
            </a:pPr>
            <a:r>
              <a:rPr lang="en-US" sz="2800" dirty="0">
                <a:solidFill>
                  <a:schemeClr val="accent2">
                    <a:lumMod val="75000"/>
                  </a:schemeClr>
                </a:solidFill>
                <a:effectLst/>
                <a:latin typeface="Aharoni" panose="02010803020104030203" pitchFamily="2" charset="-79"/>
                <a:ea typeface="Calibri" panose="020F0502020204030204" pitchFamily="34" charset="0"/>
                <a:cs typeface="Aharoni" panose="02010803020104030203" pitchFamily="2" charset="-79"/>
              </a:rPr>
              <a:t>Capacity Development for Peace-Building in Africa as a precondition for Collaboration</a:t>
            </a:r>
          </a:p>
          <a:p>
            <a:pPr marL="0" marR="0" algn="ctr">
              <a:lnSpc>
                <a:spcPct val="107000"/>
              </a:lnSpc>
              <a:spcBef>
                <a:spcPts val="0"/>
              </a:spcBef>
              <a:spcAft>
                <a:spcPts val="0"/>
              </a:spcAft>
            </a:pPr>
            <a:r>
              <a:rPr lang="en-US" sz="2800" dirty="0">
                <a:effectLst/>
                <a:latin typeface="Aharoni" panose="02010803020104030203" pitchFamily="2" charset="-79"/>
                <a:ea typeface="Calibri" panose="020F0502020204030204" pitchFamily="34" charset="0"/>
                <a:cs typeface="Aharoni" panose="02010803020104030203" pitchFamily="2" charset="-79"/>
              </a:rPr>
              <a:t> </a:t>
            </a:r>
            <a:r>
              <a:rPr lang="en-US" dirty="0">
                <a:effectLst/>
                <a:latin typeface="Aharoni" panose="02010803020104030203" pitchFamily="2" charset="-79"/>
                <a:ea typeface="Calibri" panose="020F0502020204030204" pitchFamily="34" charset="0"/>
                <a:cs typeface="Aharoni" panose="02010803020104030203" pitchFamily="2" charset="-79"/>
              </a:rPr>
              <a:t>Dr Reginald Nalugala, </a:t>
            </a:r>
            <a:r>
              <a:rPr lang="en-US" dirty="0" err="1">
                <a:effectLst/>
                <a:latin typeface="Aharoni" panose="02010803020104030203" pitchFamily="2" charset="-79"/>
                <a:ea typeface="Calibri" panose="020F0502020204030204" pitchFamily="34" charset="0"/>
                <a:cs typeface="Aharoni" panose="02010803020104030203" pitchFamily="2" charset="-79"/>
              </a:rPr>
              <a:t>Tangaza</a:t>
            </a:r>
            <a:r>
              <a:rPr lang="en-US" dirty="0">
                <a:effectLst/>
                <a:latin typeface="Aharoni" panose="02010803020104030203" pitchFamily="2" charset="-79"/>
                <a:ea typeface="Calibri" panose="020F0502020204030204" pitchFamily="34" charset="0"/>
                <a:cs typeface="Aharoni" panose="02010803020104030203" pitchFamily="2" charset="-79"/>
              </a:rPr>
              <a:t> University College, Nairobi</a:t>
            </a:r>
          </a:p>
          <a:p>
            <a:pPr marL="0" marR="0" algn="ctr">
              <a:lnSpc>
                <a:spcPct val="107000"/>
              </a:lnSpc>
              <a:spcBef>
                <a:spcPts val="0"/>
              </a:spcBef>
              <a:spcAft>
                <a:spcPts val="0"/>
              </a:spcAft>
            </a:pPr>
            <a:endParaRPr lang="en-US" dirty="0">
              <a:latin typeface="Aharoni" panose="02010803020104030203" pitchFamily="2" charset="-79"/>
              <a:ea typeface="Calibri" panose="020F0502020204030204" pitchFamily="34" charset="0"/>
              <a:cs typeface="Aharoni" panose="02010803020104030203" pitchFamily="2" charset="-79"/>
            </a:endParaRPr>
          </a:p>
          <a:p>
            <a:pPr marL="0" marR="0" algn="ctr">
              <a:lnSpc>
                <a:spcPct val="107000"/>
              </a:lnSpc>
              <a:spcBef>
                <a:spcPts val="0"/>
              </a:spcBef>
              <a:spcAft>
                <a:spcPts val="0"/>
              </a:spcAft>
            </a:pPr>
            <a:endParaRPr lang="en-US" dirty="0">
              <a:effectLst/>
              <a:latin typeface="Aharoni" panose="02010803020104030203" pitchFamily="2" charset="-79"/>
              <a:ea typeface="Calibri" panose="020F0502020204030204" pitchFamily="34" charset="0"/>
              <a:cs typeface="Aharoni" panose="02010803020104030203" pitchFamily="2" charset="-79"/>
            </a:endParaRPr>
          </a:p>
          <a:p>
            <a:pPr marL="0" marR="0" algn="ctr">
              <a:lnSpc>
                <a:spcPct val="107000"/>
              </a:lnSpc>
              <a:spcBef>
                <a:spcPts val="0"/>
              </a:spcBef>
              <a:spcAft>
                <a:spcPts val="0"/>
              </a:spcAft>
            </a:pPr>
            <a:r>
              <a:rPr lang="en-US" sz="2000" dirty="0">
                <a:solidFill>
                  <a:srgbClr val="000000"/>
                </a:solidFill>
                <a:effectLst/>
                <a:latin typeface="Aharoni" panose="02010803020104030203" pitchFamily="2" charset="-79"/>
                <a:ea typeface="Calibri" panose="020F0502020204030204" pitchFamily="34" charset="0"/>
                <a:cs typeface="Aharoni" panose="02010803020104030203" pitchFamily="2" charset="-79"/>
              </a:rPr>
              <a:t>Plan: Capacity development, peace building in Africa and why collaboration is important</a:t>
            </a:r>
            <a:endParaRPr lang="en-US" sz="2000" dirty="0">
              <a:effectLst/>
              <a:latin typeface="Aharoni" panose="02010803020104030203" pitchFamily="2" charset="-79"/>
              <a:ea typeface="Calibri" panose="020F0502020204030204" pitchFamily="34" charset="0"/>
              <a:cs typeface="Aharoni" panose="02010803020104030203" pitchFamily="2" charset="-79"/>
            </a:endParaRPr>
          </a:p>
        </p:txBody>
      </p:sp>
    </p:spTree>
    <p:extLst>
      <p:ext uri="{BB962C8B-B14F-4D97-AF65-F5344CB8AC3E}">
        <p14:creationId xmlns:p14="http://schemas.microsoft.com/office/powerpoint/2010/main" val="3878799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D5B16C-475F-4B7C-AB17-8E27FB5BAE40}"/>
              </a:ext>
            </a:extLst>
          </p:cNvPr>
          <p:cNvSpPr>
            <a:spLocks noGrp="1"/>
          </p:cNvSpPr>
          <p:nvPr>
            <p:ph type="title"/>
          </p:nvPr>
        </p:nvSpPr>
        <p:spPr>
          <a:xfrm>
            <a:off x="489858" y="437697"/>
            <a:ext cx="3835400" cy="1325563"/>
          </a:xfrm>
        </p:spPr>
        <p:txBody>
          <a:bodyPr>
            <a:noAutofit/>
          </a:bodyPr>
          <a:lstStyle/>
          <a:p>
            <a:r>
              <a:rPr lang="en-US" sz="3200" b="1" dirty="0">
                <a:solidFill>
                  <a:schemeClr val="accent2">
                    <a:lumMod val="50000"/>
                  </a:schemeClr>
                </a:solidFill>
                <a:latin typeface="Aharoni" panose="02010803020104030203" pitchFamily="2" charset="-79"/>
                <a:cs typeface="Aharoni" panose="02010803020104030203" pitchFamily="2" charset="-79"/>
              </a:rPr>
              <a:t>Situational review</a:t>
            </a:r>
            <a:r>
              <a:rPr lang="en-US" sz="3200" b="1" dirty="0">
                <a:solidFill>
                  <a:srgbClr val="002060"/>
                </a:solidFill>
                <a:latin typeface="Aharoni" panose="02010803020104030203" pitchFamily="2" charset="-79"/>
                <a:cs typeface="Aharoni" panose="02010803020104030203" pitchFamily="2" charset="-79"/>
              </a:rPr>
              <a:t>: Climate change factors and armed conflict 2020</a:t>
            </a:r>
          </a:p>
        </p:txBody>
      </p:sp>
      <p:pic>
        <p:nvPicPr>
          <p:cNvPr id="1026" name="Picture 2" descr="Climate Change and Conflict in Africa | Earth.Org - Past | Present | Future">
            <a:extLst>
              <a:ext uri="{FF2B5EF4-FFF2-40B4-BE49-F238E27FC236}">
                <a16:creationId xmlns:a16="http://schemas.microsoft.com/office/drawing/2014/main" xmlns="" id="{DE3135EA-739A-42CE-AF4C-E001C9E5E7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0057" y="0"/>
            <a:ext cx="7304314" cy="673462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xmlns="" id="{CC283CCC-982C-48DC-9BE4-3BDFE8F95E9F}"/>
              </a:ext>
            </a:extLst>
          </p:cNvPr>
          <p:cNvSpPr txBox="1"/>
          <p:nvPr/>
        </p:nvSpPr>
        <p:spPr>
          <a:xfrm>
            <a:off x="228602" y="2025648"/>
            <a:ext cx="4096656" cy="4708981"/>
          </a:xfrm>
          <a:prstGeom prst="rect">
            <a:avLst/>
          </a:prstGeom>
          <a:noFill/>
        </p:spPr>
        <p:txBody>
          <a:bodyPr wrap="square">
            <a:spAutoFit/>
          </a:bodyPr>
          <a:lstStyle/>
          <a:p>
            <a:r>
              <a:rPr lang="en-US" sz="2000" smtClean="0">
                <a:effectLst/>
                <a:latin typeface="Times New Roman" panose="02020603050405020304" pitchFamily="18" charset="0"/>
                <a:ea typeface="Calibri" panose="020F0502020204030204" pitchFamily="34" charset="0"/>
              </a:rPr>
              <a:t>The continent of Africa </a:t>
            </a:r>
            <a:r>
              <a:rPr lang="en-US" sz="2000" dirty="0">
                <a:effectLst/>
                <a:latin typeface="Times New Roman" panose="02020603050405020304" pitchFamily="18" charset="0"/>
                <a:ea typeface="Calibri" panose="020F0502020204030204" pitchFamily="34" charset="0"/>
              </a:rPr>
              <a:t>was almost succeeding in putting off ambers of conflict fires which devastated the continent over </a:t>
            </a:r>
            <a:r>
              <a:rPr lang="en-US" sz="2000">
                <a:effectLst/>
                <a:latin typeface="Times New Roman" panose="02020603050405020304" pitchFamily="18" charset="0"/>
                <a:ea typeface="Calibri" panose="020F0502020204030204" pitchFamily="34" charset="0"/>
              </a:rPr>
              <a:t>sixty </a:t>
            </a:r>
            <a:r>
              <a:rPr lang="en-US" sz="2000" smtClean="0">
                <a:effectLst/>
                <a:latin typeface="Times New Roman" panose="02020603050405020304" pitchFamily="18" charset="0"/>
                <a:ea typeface="Calibri" panose="020F0502020204030204" pitchFamily="34" charset="0"/>
              </a:rPr>
              <a:t>years, then came the covid19 pandemic in 2020. Before covid19 The </a:t>
            </a:r>
            <a:r>
              <a:rPr lang="en-US" sz="2000" dirty="0">
                <a:effectLst/>
                <a:latin typeface="Times New Roman" panose="02020603050405020304" pitchFamily="18" charset="0"/>
                <a:ea typeface="Calibri" panose="020F0502020204030204" pitchFamily="34" charset="0"/>
              </a:rPr>
              <a:t>Ebola </a:t>
            </a:r>
            <a:r>
              <a:rPr lang="en-US" sz="2000">
                <a:effectLst/>
                <a:latin typeface="Times New Roman" panose="02020603050405020304" pitchFamily="18" charset="0"/>
                <a:ea typeface="Calibri" panose="020F0502020204030204" pitchFamily="34" charset="0"/>
              </a:rPr>
              <a:t>endemic </a:t>
            </a:r>
            <a:r>
              <a:rPr lang="en-US" sz="2000" smtClean="0">
                <a:effectLst/>
                <a:latin typeface="Times New Roman" panose="02020603050405020304" pitchFamily="18" charset="0"/>
                <a:ea typeface="Calibri" panose="020F0502020204030204" pitchFamily="34" charset="0"/>
              </a:rPr>
              <a:t>had been well </a:t>
            </a:r>
            <a:r>
              <a:rPr lang="en-US" sz="2000" dirty="0">
                <a:effectLst/>
                <a:latin typeface="Times New Roman" panose="02020603050405020304" pitchFamily="18" charset="0"/>
                <a:ea typeface="Calibri" panose="020F0502020204030204" pitchFamily="34" charset="0"/>
              </a:rPr>
              <a:t>managed and contained by WHO</a:t>
            </a:r>
            <a:r>
              <a:rPr lang="en-US" sz="2000">
                <a:effectLst/>
                <a:latin typeface="Times New Roman" panose="02020603050405020304" pitchFamily="18" charset="0"/>
                <a:ea typeface="Calibri" panose="020F0502020204030204" pitchFamily="34" charset="0"/>
              </a:rPr>
              <a:t>. </a:t>
            </a:r>
            <a:r>
              <a:rPr lang="en-US" sz="2000" smtClean="0">
                <a:effectLst/>
                <a:latin typeface="Times New Roman" panose="02020603050405020304" pitchFamily="18" charset="0"/>
                <a:ea typeface="Calibri" panose="020F0502020204030204" pitchFamily="34" charset="0"/>
              </a:rPr>
              <a:t>On peacebuilding, </a:t>
            </a:r>
            <a:r>
              <a:rPr lang="en-US" sz="2000" dirty="0">
                <a:effectLst/>
                <a:latin typeface="Times New Roman" panose="02020603050405020304" pitchFamily="18" charset="0"/>
                <a:ea typeface="Calibri" panose="020F0502020204030204" pitchFamily="34" charset="0"/>
              </a:rPr>
              <a:t>Kenya had led the way with the famous ‘handshake</a:t>
            </a:r>
            <a:r>
              <a:rPr lang="en-US" sz="2000">
                <a:effectLst/>
                <a:latin typeface="Times New Roman" panose="02020603050405020304" pitchFamily="18" charset="0"/>
                <a:ea typeface="Calibri" panose="020F0502020204030204" pitchFamily="34" charset="0"/>
              </a:rPr>
              <a:t>’ </a:t>
            </a:r>
            <a:r>
              <a:rPr lang="en-US" sz="2000" smtClean="0">
                <a:effectLst/>
                <a:latin typeface="Times New Roman" panose="02020603050405020304" pitchFamily="18" charset="0"/>
                <a:ea typeface="Calibri" panose="020F0502020204030204" pitchFamily="34" charset="0"/>
              </a:rPr>
              <a:t>in 2018 between </a:t>
            </a:r>
            <a:r>
              <a:rPr lang="en-US" sz="2000" dirty="0">
                <a:effectLst/>
                <a:latin typeface="Times New Roman" panose="02020603050405020304" pitchFamily="18" charset="0"/>
                <a:ea typeface="Calibri" panose="020F0502020204030204" pitchFamily="34" charset="0"/>
              </a:rPr>
              <a:t>the sitting president and the opposition to show the world that peace building requires great humility and humbles because the nation is bigger than individual egos.</a:t>
            </a:r>
            <a:endParaRPr lang="en-US" sz="2000" dirty="0"/>
          </a:p>
        </p:txBody>
      </p:sp>
    </p:spTree>
    <p:extLst>
      <p:ext uri="{BB962C8B-B14F-4D97-AF65-F5344CB8AC3E}">
        <p14:creationId xmlns:p14="http://schemas.microsoft.com/office/powerpoint/2010/main" val="521541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913413-8A05-43B9-B570-3FF2CFDC59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C2222C6-1814-4DAD-BDE3-46DCEF765F60}"/>
              </a:ext>
            </a:extLst>
          </p:cNvPr>
          <p:cNvSpPr>
            <a:spLocks noGrp="1"/>
          </p:cNvSpPr>
          <p:nvPr>
            <p:ph idx="1"/>
          </p:nvPr>
        </p:nvSpPr>
        <p:spPr/>
        <p:txBody>
          <a:bodyPr/>
          <a:lstStyle/>
          <a:p>
            <a:endParaRPr lang="en-US"/>
          </a:p>
        </p:txBody>
      </p:sp>
      <p:pic>
        <p:nvPicPr>
          <p:cNvPr id="2050" name="Picture 2" descr="Conflict &amp;amp; Resilience Monitor – 17 June 2020 – ACCORD">
            <a:extLst>
              <a:ext uri="{FF2B5EF4-FFF2-40B4-BE49-F238E27FC236}">
                <a16:creationId xmlns:a16="http://schemas.microsoft.com/office/drawing/2014/main" xmlns="" id="{83EC5063-C613-4DC9-89AE-6D4FEEEB78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1500"/>
            <a:ext cx="11430000" cy="628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487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EF9B9D0-D525-4FD2-BAD5-C2D97348B480}"/>
              </a:ext>
            </a:extLst>
          </p:cNvPr>
          <p:cNvSpPr txBox="1"/>
          <p:nvPr/>
        </p:nvSpPr>
        <p:spPr>
          <a:xfrm>
            <a:off x="1338470" y="3123472"/>
            <a:ext cx="9806609" cy="2554545"/>
          </a:xfrm>
          <a:prstGeom prst="rect">
            <a:avLst/>
          </a:prstGeom>
          <a:noFill/>
        </p:spPr>
        <p:txBody>
          <a:bodyPr wrap="square">
            <a:spAutoFit/>
          </a:bodyPr>
          <a:lstStyle/>
          <a:p>
            <a:r>
              <a:rPr lang="en-US" sz="2000" dirty="0">
                <a:solidFill>
                  <a:srgbClr val="0070C0"/>
                </a:solidFill>
                <a:latin typeface="Aharoni" panose="02010803020104030203" pitchFamily="2" charset="-79"/>
                <a:cs typeface="Aharoni" panose="02010803020104030203" pitchFamily="2" charset="-79"/>
              </a:rPr>
              <a:t>Reaction </a:t>
            </a:r>
          </a:p>
          <a:p>
            <a:r>
              <a:rPr lang="en-US" sz="2000" dirty="0">
                <a:latin typeface="Aharoni" panose="02010803020104030203" pitchFamily="2" charset="-79"/>
                <a:cs typeface="Aharoni" panose="02010803020104030203" pitchFamily="2" charset="-79"/>
              </a:rPr>
              <a:t>This prompted a</a:t>
            </a:r>
            <a:r>
              <a:rPr lang="en-US" sz="2000" dirty="0">
                <a:effectLst/>
                <a:latin typeface="Aharoni" panose="02010803020104030203" pitchFamily="2" charset="-79"/>
                <a:cs typeface="Aharoni" panose="02010803020104030203" pitchFamily="2" charset="-79"/>
              </a:rPr>
              <a:t>cademics across Africa and Europe to by demand worldwide action for a broad vaccination campaign in Africa by writing to</a:t>
            </a:r>
            <a:r>
              <a:rPr kumimoji="0" lang="en-US" sz="2000" b="0" i="0" u="none" strike="noStrike" kern="1200" cap="none" spc="0" normalizeH="0" baseline="0" noProof="0" dirty="0">
                <a:ln>
                  <a:noFill/>
                </a:ln>
                <a:solidFill>
                  <a:prstClr val="black"/>
                </a:solidFill>
                <a:effectLst/>
                <a:uLnTx/>
                <a:uFillTx/>
                <a:latin typeface="Aharoni" panose="02010803020104030203" pitchFamily="2" charset="-79"/>
                <a:cs typeface="Aharoni" panose="02010803020104030203" pitchFamily="2" charset="-79"/>
              </a:rPr>
              <a:t> the World Health Organization and the European Union</a:t>
            </a:r>
            <a:r>
              <a:rPr lang="en-US" sz="2000" dirty="0">
                <a:effectLst/>
                <a:latin typeface="Aharoni" panose="02010803020104030203" pitchFamily="2" charset="-79"/>
                <a:cs typeface="Aharoni" panose="02010803020104030203" pitchFamily="2" charset="-79"/>
              </a:rPr>
              <a:t>. </a:t>
            </a:r>
          </a:p>
          <a:p>
            <a:r>
              <a:rPr lang="en-US" sz="2000" dirty="0">
                <a:solidFill>
                  <a:srgbClr val="0070C0"/>
                </a:solidFill>
                <a:latin typeface="Aharoni" panose="02010803020104030203" pitchFamily="2" charset="-79"/>
                <a:cs typeface="Aharoni" panose="02010803020104030203" pitchFamily="2" charset="-79"/>
              </a:rPr>
              <a:t>Reply </a:t>
            </a:r>
          </a:p>
          <a:p>
            <a:r>
              <a:rPr lang="en-US" sz="2000" dirty="0">
                <a:effectLst/>
                <a:latin typeface="Aharoni" panose="02010803020104030203" pitchFamily="2" charset="-79"/>
                <a:ea typeface="Calibri" panose="020F0502020204030204" pitchFamily="34" charset="0"/>
                <a:cs typeface="Aharoni" panose="02010803020104030203" pitchFamily="2" charset="-79"/>
              </a:rPr>
              <a:t>Director-General of the World Health Organization, Dr. Tedros Adhanom Ghebreyesus appreciated the call and added that 'vaccine nationalism threatens to prolong the pandemic'.</a:t>
            </a:r>
            <a:endParaRPr lang="en-US" sz="2000" dirty="0">
              <a:latin typeface="Aharoni" panose="02010803020104030203" pitchFamily="2" charset="-79"/>
              <a:cs typeface="Aharoni" panose="02010803020104030203" pitchFamily="2" charset="-79"/>
            </a:endParaRPr>
          </a:p>
        </p:txBody>
      </p:sp>
      <p:sp>
        <p:nvSpPr>
          <p:cNvPr id="7" name="TextBox 6">
            <a:extLst>
              <a:ext uri="{FF2B5EF4-FFF2-40B4-BE49-F238E27FC236}">
                <a16:creationId xmlns:a16="http://schemas.microsoft.com/office/drawing/2014/main" xmlns="" id="{FAF3BE88-C3AD-4CA9-A70D-2DA99DBAC761}"/>
              </a:ext>
            </a:extLst>
          </p:cNvPr>
          <p:cNvSpPr txBox="1"/>
          <p:nvPr/>
        </p:nvSpPr>
        <p:spPr>
          <a:xfrm>
            <a:off x="1338470" y="568927"/>
            <a:ext cx="10482469" cy="2246769"/>
          </a:xfrm>
          <a:prstGeom prst="rect">
            <a:avLst/>
          </a:prstGeom>
          <a:noFill/>
        </p:spPr>
        <p:txBody>
          <a:bodyPr wrap="square">
            <a:spAutoFit/>
          </a:bodyPr>
          <a:lstStyle/>
          <a:p>
            <a:r>
              <a:rPr lang="en-US" sz="2000" dirty="0">
                <a:solidFill>
                  <a:srgbClr val="0070C0"/>
                </a:solidFill>
                <a:effectLst/>
                <a:latin typeface="Aharoni" panose="02010803020104030203" pitchFamily="2" charset="-79"/>
                <a:ea typeface="Calibri" panose="020F0502020204030204" pitchFamily="34" charset="0"/>
                <a:cs typeface="Aharoni" panose="02010803020104030203" pitchFamily="2" charset="-79"/>
              </a:rPr>
              <a:t>The issue at hand: </a:t>
            </a:r>
          </a:p>
          <a:p>
            <a:r>
              <a:rPr lang="en-US" sz="2000" dirty="0">
                <a:effectLst/>
                <a:latin typeface="Aharoni" panose="02010803020104030203" pitchFamily="2" charset="-79"/>
                <a:ea typeface="Calibri" panose="020F0502020204030204" pitchFamily="34" charset="0"/>
                <a:cs typeface="Aharoni" panose="02010803020104030203" pitchFamily="2" charset="-79"/>
              </a:rPr>
              <a:t>Anna Marriot, Oxfam’s Health Policy Manager, while speaking on BBC same time </a:t>
            </a:r>
            <a:r>
              <a:rPr lang="en-US" sz="2000" spc="15" dirty="0">
                <a:solidFill>
                  <a:srgbClr val="000000"/>
                </a:solidFill>
                <a:effectLst/>
                <a:latin typeface="Aharoni" panose="02010803020104030203" pitchFamily="2" charset="-79"/>
                <a:ea typeface="Calibri" panose="020F0502020204030204" pitchFamily="34" charset="0"/>
                <a:cs typeface="Aharoni" panose="02010803020104030203" pitchFamily="2" charset="-79"/>
              </a:rPr>
              <a:t>(November 2021), criticized vaccine producers for boasting to have the experience and expertise of vaccine development, yet by then only 35 of Africa was fully vaccinated ( 10% by January 2022).</a:t>
            </a:r>
          </a:p>
          <a:p>
            <a:r>
              <a:rPr lang="en-US" sz="2000" b="1" spc="15" dirty="0">
                <a:solidFill>
                  <a:srgbClr val="002060"/>
                </a:solidFill>
                <a:effectLst/>
                <a:latin typeface="Times New Roman" panose="02020603050405020304" pitchFamily="18" charset="0"/>
                <a:ea typeface="Calibri" panose="020F0502020204030204" pitchFamily="34" charset="0"/>
              </a:rPr>
              <a:t>Pfizer, BioNTech and Moderna were going to share pre-tax profits of $34 billion by end of 2021, none of which is shared among poor countries of the South.</a:t>
            </a:r>
            <a:endParaRPr lang="en-US" sz="2000" b="1" dirty="0">
              <a:solidFill>
                <a:srgbClr val="00206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2319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3F4CE21-AB6B-4881-B086-31019AFC2E8C}"/>
              </a:ext>
            </a:extLst>
          </p:cNvPr>
          <p:cNvSpPr>
            <a:spLocks noGrp="1"/>
          </p:cNvSpPr>
          <p:nvPr>
            <p:ph idx="1"/>
          </p:nvPr>
        </p:nvSpPr>
        <p:spPr>
          <a:xfrm>
            <a:off x="838200" y="924476"/>
            <a:ext cx="10783957" cy="5343801"/>
          </a:xfrm>
        </p:spPr>
        <p:txBody>
          <a:bodyPr>
            <a:normAutofit fontScale="92500"/>
          </a:bodyPr>
          <a:lstStyle/>
          <a:p>
            <a:r>
              <a:rPr lang="en-US" dirty="0">
                <a:solidFill>
                  <a:srgbClr val="000000"/>
                </a:solidFill>
                <a:latin typeface="Times New Roman" panose="02020603050405020304" pitchFamily="18" charset="0"/>
                <a:ea typeface="Calibri" panose="020F0502020204030204" pitchFamily="34" charset="0"/>
              </a:rPr>
              <a:t>P</a:t>
            </a:r>
            <a:r>
              <a:rPr lang="en-US" sz="2800" dirty="0">
                <a:solidFill>
                  <a:srgbClr val="000000"/>
                </a:solidFill>
                <a:effectLst/>
                <a:latin typeface="Times New Roman" panose="02020603050405020304" pitchFamily="18" charset="0"/>
                <a:ea typeface="Calibri" panose="020F0502020204030204" pitchFamily="34" charset="0"/>
              </a:rPr>
              <a:t>eace building in Africa has been affected by covid-19 pandemic. COVID-19 pandemic has changed the dynamics of human security globally. </a:t>
            </a:r>
          </a:p>
          <a:p>
            <a:r>
              <a:rPr lang="en-US" dirty="0">
                <a:solidFill>
                  <a:srgbClr val="000000"/>
                </a:solidFill>
                <a:latin typeface="Times New Roman" panose="02020603050405020304" pitchFamily="18" charset="0"/>
                <a:ea typeface="Calibri" panose="020F0502020204030204" pitchFamily="34" charset="0"/>
              </a:rPr>
              <a:t>The </a:t>
            </a:r>
            <a:r>
              <a:rPr lang="en-US" sz="2800" dirty="0">
                <a:solidFill>
                  <a:srgbClr val="000000"/>
                </a:solidFill>
                <a:effectLst/>
                <a:latin typeface="Times New Roman" panose="02020603050405020304" pitchFamily="18" charset="0"/>
                <a:ea typeface="Calibri" panose="020F0502020204030204" pitchFamily="34" charset="0"/>
              </a:rPr>
              <a:t>weak socio-economic outlook for states and citizens in Africa has been further exacerbated </a:t>
            </a:r>
            <a:r>
              <a:rPr lang="en-US" dirty="0">
                <a:solidFill>
                  <a:srgbClr val="000000"/>
                </a:solidFill>
                <a:latin typeface="Times New Roman" panose="02020603050405020304" pitchFamily="18" charset="0"/>
                <a:ea typeface="Calibri" panose="020F0502020204030204" pitchFamily="34" charset="0"/>
              </a:rPr>
              <a:t>by </a:t>
            </a:r>
            <a:r>
              <a:rPr lang="en-US" sz="2800" dirty="0">
                <a:solidFill>
                  <a:srgbClr val="000000"/>
                </a:solidFill>
                <a:effectLst/>
                <a:latin typeface="Times New Roman" panose="02020603050405020304" pitchFamily="18" charset="0"/>
                <a:ea typeface="Calibri" panose="020F0502020204030204" pitchFamily="34" charset="0"/>
              </a:rPr>
              <a:t>negative impacts of the pandemic.</a:t>
            </a:r>
          </a:p>
          <a:p>
            <a:r>
              <a:rPr lang="en-US" sz="2800" dirty="0">
                <a:solidFill>
                  <a:srgbClr val="000000"/>
                </a:solidFill>
                <a:effectLst/>
                <a:latin typeface="Times New Roman" panose="02020603050405020304" pitchFamily="18" charset="0"/>
                <a:ea typeface="Calibri" panose="020F0502020204030204" pitchFamily="34" charset="0"/>
              </a:rPr>
              <a:t>COVID-19 has exposed disparities in security indices, known as the root causes of conflicts in Africa more obvious,  and also exposed how health issues are intricately interwoven with peace and security. </a:t>
            </a:r>
          </a:p>
          <a:p>
            <a:pPr marL="0" marR="0" algn="just">
              <a:lnSpc>
                <a:spcPct val="107000"/>
              </a:lnSpc>
              <a:spcBef>
                <a:spcPts val="0"/>
              </a:spcBef>
              <a:spcAft>
                <a:spcPts val="0"/>
              </a:spcAft>
            </a:pPr>
            <a:r>
              <a:rPr lang="en-US" dirty="0">
                <a:solidFill>
                  <a:srgbClr val="000000"/>
                </a:solidFill>
                <a:latin typeface="Times New Roman" panose="02020603050405020304" pitchFamily="18" charset="0"/>
                <a:ea typeface="Calibri" panose="020F0502020204030204" pitchFamily="34" charset="0"/>
              </a:rPr>
              <a:t>T</a:t>
            </a:r>
            <a:r>
              <a:rPr lang="en-US" sz="2800" dirty="0">
                <a:solidFill>
                  <a:srgbClr val="000000"/>
                </a:solidFill>
                <a:effectLst/>
                <a:latin typeface="Times New Roman" panose="02020603050405020304" pitchFamily="18" charset="0"/>
                <a:ea typeface="Calibri" panose="020F0502020204030204" pitchFamily="34" charset="0"/>
              </a:rPr>
              <a:t>he UN Commission on Peacebuilding in the Great lakes region underlined the intersection between covid19 pandemic and the disruption of economic activities in key sectors, such as health, education, transport, trade and tourism.</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Because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countries capacities could not cope, peace and security challenges were ignored.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73265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52BE9CA-F242-4B9D-89B8-2479CF5FC166}"/>
              </a:ext>
            </a:extLst>
          </p:cNvPr>
          <p:cNvSpPr txBox="1"/>
          <p:nvPr/>
        </p:nvSpPr>
        <p:spPr>
          <a:xfrm>
            <a:off x="755374" y="468651"/>
            <a:ext cx="10681252" cy="7016664"/>
          </a:xfrm>
          <a:prstGeom prst="rect">
            <a:avLst/>
          </a:prstGeom>
          <a:noFill/>
        </p:spPr>
        <p:txBody>
          <a:bodyPr wrap="square">
            <a:spAutoFit/>
          </a:bodyPr>
          <a:lstStyle/>
          <a:p>
            <a:pPr marL="457200" indent="-457200">
              <a:buFont typeface="Arial" panose="020B0604020202020204" pitchFamily="34" charset="0"/>
              <a:buChar char="•"/>
            </a:pPr>
            <a:r>
              <a:rPr lang="en-US" sz="2800" dirty="0">
                <a:solidFill>
                  <a:srgbClr val="000000"/>
                </a:solidFill>
                <a:effectLst/>
                <a:latin typeface="Times New Roman" panose="02020603050405020304" pitchFamily="18" charset="0"/>
                <a:ea typeface="Calibri" panose="020F0502020204030204" pitchFamily="34" charset="0"/>
              </a:rPr>
              <a:t>Peacebuilders have </a:t>
            </a:r>
            <a:r>
              <a:rPr lang="en-US" sz="2800" dirty="0" err="1">
                <a:solidFill>
                  <a:srgbClr val="000000"/>
                </a:solidFill>
                <a:effectLst/>
                <a:latin typeface="Times New Roman" panose="02020603050405020304" pitchFamily="18" charset="0"/>
                <a:ea typeface="Calibri" panose="020F0502020204030204" pitchFamily="34" charset="0"/>
              </a:rPr>
              <a:t>recognised</a:t>
            </a:r>
            <a:r>
              <a:rPr lang="en-US" sz="2800" dirty="0">
                <a:solidFill>
                  <a:srgbClr val="000000"/>
                </a:solidFill>
                <a:effectLst/>
                <a:latin typeface="Times New Roman" panose="02020603050405020304" pitchFamily="18" charset="0"/>
                <a:ea typeface="Calibri" panose="020F0502020204030204" pitchFamily="34" charset="0"/>
              </a:rPr>
              <a:t> the intersection between peace and security, on the one hand, and the health pandemic on the other, and are responding in innovative ways to ameliorate the multiplier impacts in their communities.</a:t>
            </a:r>
          </a:p>
          <a:p>
            <a:pPr marL="457200" indent="-457200">
              <a:buFont typeface="Arial" panose="020B0604020202020204" pitchFamily="34" charset="0"/>
              <a:buChar char="•"/>
            </a:pPr>
            <a:r>
              <a:rPr lang="en-US" sz="2800" dirty="0">
                <a:solidFill>
                  <a:srgbClr val="000000"/>
                </a:solidFill>
                <a:effectLst/>
                <a:latin typeface="Times New Roman" panose="02020603050405020304" pitchFamily="18" charset="0"/>
                <a:ea typeface="Calibri" panose="020F0502020204030204" pitchFamily="34" charset="0"/>
              </a:rPr>
              <a:t>Those already </a:t>
            </a:r>
            <a:r>
              <a:rPr lang="en-US" sz="2800" dirty="0" err="1">
                <a:solidFill>
                  <a:srgbClr val="000000"/>
                </a:solidFill>
                <a:effectLst/>
                <a:latin typeface="Times New Roman" panose="02020603050405020304" pitchFamily="18" charset="0"/>
                <a:ea typeface="Calibri" panose="020F0502020204030204" pitchFamily="34" charset="0"/>
              </a:rPr>
              <a:t>mobilising</a:t>
            </a:r>
            <a:r>
              <a:rPr lang="en-US" sz="2800" dirty="0">
                <a:solidFill>
                  <a:srgbClr val="000000"/>
                </a:solidFill>
                <a:effectLst/>
                <a:latin typeface="Times New Roman" panose="02020603050405020304" pitchFamily="18" charset="0"/>
                <a:ea typeface="Calibri" panose="020F0502020204030204" pitchFamily="34" charset="0"/>
              </a:rPr>
              <a:t> adaptive measures, in particular, are in two categories: one group is responding to the pandemic as a threat to peace and security while the other is responding directly to the pandemic as a health issue.</a:t>
            </a:r>
          </a:p>
          <a:p>
            <a:pPr marL="457200" indent="-457200">
              <a:buFont typeface="Arial" panose="020B0604020202020204" pitchFamily="34" charset="0"/>
              <a:buChar char="•"/>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Irrespective of the categories  countries in Africa , (Horn of Africa), the call is for collaboration among all stakeholders  and the networks institutions, local and international organizations for resilience and innovations for the common good of the affected citizens. </a:t>
            </a:r>
          </a:p>
          <a:p>
            <a:pPr marL="457200" indent="-457200">
              <a:buFont typeface="Arial" panose="020B0604020202020204" pitchFamily="34" charset="0"/>
              <a:buChar char="•"/>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Adds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value to Africa’s peace and security efforts now and beyond the covid19 pandemic.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62784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5DC33BB-1A8D-4051-83D6-71E1B6A70090}"/>
              </a:ext>
            </a:extLst>
          </p:cNvPr>
          <p:cNvSpPr>
            <a:spLocks noGrp="1"/>
          </p:cNvSpPr>
          <p:nvPr>
            <p:ph idx="1"/>
          </p:nvPr>
        </p:nvSpPr>
        <p:spPr/>
        <p:txBody>
          <a:bodyPr>
            <a:normAutofit fontScale="70000" lnSpcReduction="20000"/>
          </a:bodyPr>
          <a:lstStyle/>
          <a:p>
            <a:r>
              <a:rPr lang="en-US" sz="2800" dirty="0">
                <a:solidFill>
                  <a:srgbClr val="000000"/>
                </a:solidFill>
                <a:effectLst/>
                <a:latin typeface="Times New Roman" panose="02020603050405020304" pitchFamily="18" charset="0"/>
                <a:ea typeface="Calibri" panose="020F0502020204030204" pitchFamily="34" charset="0"/>
              </a:rPr>
              <a:t>Q. What must we do then? </a:t>
            </a:r>
          </a:p>
          <a:p>
            <a:pPr marL="0" indent="0">
              <a:buNone/>
            </a:pPr>
            <a:r>
              <a:rPr lang="en-US" sz="2800" dirty="0">
                <a:solidFill>
                  <a:srgbClr val="000000"/>
                </a:solidFill>
                <a:effectLst/>
                <a:latin typeface="Times New Roman" panose="02020603050405020304" pitchFamily="18" charset="0"/>
                <a:ea typeface="Calibri" panose="020F0502020204030204" pitchFamily="34" charset="0"/>
              </a:rPr>
              <a:t>Capacity development, addressing peace building within each country, promoting the principles and values that uplift each person irrespective of ethnicity, clan, region, or political affiliation: ubuntu or utu does not discriminate.</a:t>
            </a:r>
          </a:p>
          <a:p>
            <a:pPr marL="0" marR="0" indent="0" algn="just">
              <a:lnSpc>
                <a:spcPct val="107000"/>
              </a:lnSpc>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International collaboration means stopping Politicization of healthcare and covid19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Actors- FBOS, National integration and cohesion commission in Kenya,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Region: All Africa Conference of Churches, with their partners across the globe, (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Tangaza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University , EEPA, American Friends, recognizing cohesion and peaceful coexistence and sharing in the common goods like vaccines to all citizens.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AMECEA Countries all concerned for peace and mobilizing adaptive measures for peaceful solutions and amicable handshakes for development, for better delivery of services.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West-Europe-Africa peace initiatives, local community actors -across border initiatives call for collaboration from the international community to build capacity that understands its own context and also recognizes the international law.  Geneva conventions for rights observances etc.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71467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7D8213C-C57F-4E3E-A3F6-4005F4893C30}"/>
              </a:ext>
            </a:extLst>
          </p:cNvPr>
          <p:cNvSpPr txBox="1"/>
          <p:nvPr/>
        </p:nvSpPr>
        <p:spPr>
          <a:xfrm>
            <a:off x="655983" y="1103019"/>
            <a:ext cx="10880034" cy="3642472"/>
          </a:xfrm>
          <a:prstGeom prst="rect">
            <a:avLst/>
          </a:prstGeom>
          <a:noFill/>
        </p:spPr>
        <p:txBody>
          <a:bodyPr wrap="square">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sz="2400" dirty="0">
                <a:effectLst/>
                <a:latin typeface="Aharoni" panose="02010803020104030203" pitchFamily="2" charset="-79"/>
                <a:ea typeface="Calibri" panose="020F0502020204030204" pitchFamily="34" charset="0"/>
                <a:cs typeface="Aharoni" panose="02010803020104030203" pitchFamily="2" charset="-79"/>
              </a:rPr>
              <a:t>President of Kenya and UN Security Council initiatives recognize the nexus between peace building and health care delivery as a right for all citizens. It means even prisoners, prisoners of war, those in captivity deserve the same rights as free people, whether passing through as refugees, migrants or stranded passers-by.   RESIDENT OF KENYA: leading IGADD and UN Security Council for warring groups to shake hands. If it has worked in Kenya, it can work anywhere. But the right capacity of leaders immersed in humility and humbles are key.</a:t>
            </a:r>
          </a:p>
          <a:p>
            <a:pPr marL="182880" marR="0">
              <a:lnSpc>
                <a:spcPct val="107000"/>
              </a:lnSpc>
              <a:spcBef>
                <a:spcPts val="0"/>
              </a:spcBef>
              <a:spcAft>
                <a:spcPts val="800"/>
              </a:spcAft>
            </a:pPr>
            <a:r>
              <a:rPr lang="en-US" sz="2400" dirty="0">
                <a:effectLst/>
                <a:latin typeface="Aharoni" panose="02010803020104030203" pitchFamily="2" charset="-79"/>
                <a:ea typeface="Calibri" panose="020F0502020204030204" pitchFamily="34" charset="0"/>
                <a:cs typeface="Aharoni" panose="02010803020104030203" pitchFamily="2" charset="-79"/>
              </a:rPr>
              <a:t> </a:t>
            </a:r>
          </a:p>
        </p:txBody>
      </p:sp>
    </p:spTree>
    <p:extLst>
      <p:ext uri="{BB962C8B-B14F-4D97-AF65-F5344CB8AC3E}">
        <p14:creationId xmlns:p14="http://schemas.microsoft.com/office/powerpoint/2010/main" val="2677442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98DA521-ADB1-421E-AF25-73DD8EA450DA}"/>
              </a:ext>
            </a:extLst>
          </p:cNvPr>
          <p:cNvSpPr txBox="1"/>
          <p:nvPr/>
        </p:nvSpPr>
        <p:spPr>
          <a:xfrm>
            <a:off x="854765" y="1057767"/>
            <a:ext cx="10482469" cy="2494786"/>
          </a:xfrm>
          <a:prstGeom prst="rect">
            <a:avLst/>
          </a:prstGeom>
          <a:noFill/>
        </p:spPr>
        <p:txBody>
          <a:bodyPr wrap="square">
            <a:spAutoFit/>
          </a:bodyPr>
          <a:lstStyle/>
          <a:p>
            <a:pPr marL="182880" marR="0">
              <a:lnSpc>
                <a:spcPct val="107000"/>
              </a:lnSpc>
              <a:spcBef>
                <a:spcPts val="0"/>
              </a:spcBef>
              <a:spcAft>
                <a:spcPts val="800"/>
              </a:spcAft>
            </a:pPr>
            <a:r>
              <a:rPr lang="en-US" sz="2000" dirty="0">
                <a:effectLst/>
                <a:latin typeface="Aharoni" panose="02010803020104030203" pitchFamily="2" charset="-79"/>
                <a:ea typeface="Calibri" panose="020F0502020204030204" pitchFamily="34" charset="0"/>
                <a:cs typeface="Aharoni" panose="02010803020104030203" pitchFamily="2" charset="-79"/>
              </a:rPr>
              <a:t>Conclusion</a:t>
            </a:r>
          </a:p>
          <a:p>
            <a:pPr marL="0" marR="0" algn="just">
              <a:lnSpc>
                <a:spcPct val="107000"/>
              </a:lnSpc>
              <a:spcBef>
                <a:spcPts val="0"/>
              </a:spcBef>
              <a:spcAft>
                <a:spcPts val="0"/>
              </a:spcAft>
            </a:pPr>
            <a:r>
              <a:rPr lang="en-US" sz="2000" b="1" dirty="0">
                <a:effectLst/>
                <a:latin typeface="Aharoni" panose="02010803020104030203" pitchFamily="2" charset="-79"/>
                <a:ea typeface="Calibri" panose="020F0502020204030204" pitchFamily="34" charset="0"/>
                <a:cs typeface="Aharoni" panose="02010803020104030203" pitchFamily="2" charset="-79"/>
              </a:rPr>
              <a:t>We </a:t>
            </a:r>
            <a:r>
              <a:rPr lang="en-US" sz="2000" dirty="0" err="1">
                <a:solidFill>
                  <a:srgbClr val="000000"/>
                </a:solidFill>
                <a:effectLst/>
                <a:latin typeface="Aharoni" panose="02010803020104030203" pitchFamily="2" charset="-79"/>
                <a:ea typeface="Calibri" panose="020F0502020204030204" pitchFamily="34" charset="0"/>
                <a:cs typeface="Aharoni" panose="02010803020104030203" pitchFamily="2" charset="-79"/>
              </a:rPr>
              <a:t>recognise</a:t>
            </a:r>
            <a:r>
              <a:rPr lang="en-US" sz="2000" dirty="0">
                <a:solidFill>
                  <a:srgbClr val="000000"/>
                </a:solidFill>
                <a:effectLst/>
                <a:latin typeface="Aharoni" panose="02010803020104030203" pitchFamily="2" charset="-79"/>
                <a:ea typeface="Calibri" panose="020F0502020204030204" pitchFamily="34" charset="0"/>
                <a:cs typeface="Aharoni" panose="02010803020104030203" pitchFamily="2" charset="-79"/>
              </a:rPr>
              <a:t> the intersection between peace and security, on the one hand, and the health pandemic on the other. But capacity development has been hampered by conflict due to poor leadership. It calls for innovative ways to ameliorate the multiplier impacts in their communities. </a:t>
            </a:r>
            <a:endParaRPr lang="en-US" sz="2000" dirty="0">
              <a:effectLst/>
              <a:latin typeface="Aharoni" panose="02010803020104030203" pitchFamily="2" charset="-79"/>
              <a:ea typeface="Calibri" panose="020F0502020204030204" pitchFamily="34" charset="0"/>
              <a:cs typeface="Aharoni" panose="02010803020104030203" pitchFamily="2" charset="-79"/>
            </a:endParaRPr>
          </a:p>
          <a:p>
            <a:pPr marL="0" marR="0" algn="just">
              <a:lnSpc>
                <a:spcPct val="107000"/>
              </a:lnSpc>
              <a:spcBef>
                <a:spcPts val="0"/>
              </a:spcBef>
              <a:spcAft>
                <a:spcPts val="0"/>
              </a:spcAft>
            </a:pPr>
            <a:r>
              <a:rPr lang="en-US" sz="2000" dirty="0">
                <a:solidFill>
                  <a:srgbClr val="000000"/>
                </a:solidFill>
                <a:effectLst/>
                <a:latin typeface="Aharoni" panose="02010803020104030203" pitchFamily="2" charset="-79"/>
                <a:ea typeface="Calibri" panose="020F0502020204030204" pitchFamily="34" charset="0"/>
                <a:cs typeface="Aharoni" panose="02010803020104030203" pitchFamily="2" charset="-79"/>
              </a:rPr>
              <a:t>Therefore, capacity development for peace building in Africa should be taken as a precondition for collaboration among nations, across continents and with donors.</a:t>
            </a:r>
            <a:endParaRPr lang="en-US" sz="2000" dirty="0">
              <a:effectLst/>
              <a:latin typeface="Aharoni" panose="02010803020104030203" pitchFamily="2" charset="-79"/>
              <a:ea typeface="Calibri" panose="020F0502020204030204" pitchFamily="34" charset="0"/>
              <a:cs typeface="Aharoni" panose="02010803020104030203" pitchFamily="2" charset="-79"/>
            </a:endParaRPr>
          </a:p>
        </p:txBody>
      </p:sp>
      <p:sp>
        <p:nvSpPr>
          <p:cNvPr id="7" name="TextBox 6">
            <a:extLst>
              <a:ext uri="{FF2B5EF4-FFF2-40B4-BE49-F238E27FC236}">
                <a16:creationId xmlns:a16="http://schemas.microsoft.com/office/drawing/2014/main" xmlns="" id="{E35D7CF4-A821-4200-A54A-73D860DCC80C}"/>
              </a:ext>
            </a:extLst>
          </p:cNvPr>
          <p:cNvSpPr txBox="1"/>
          <p:nvPr/>
        </p:nvSpPr>
        <p:spPr>
          <a:xfrm>
            <a:off x="854765" y="3976516"/>
            <a:ext cx="10376454" cy="2862322"/>
          </a:xfrm>
          <a:prstGeom prst="rect">
            <a:avLst/>
          </a:prstGeom>
          <a:noFill/>
        </p:spPr>
        <p:txBody>
          <a:bodyPr wrap="square">
            <a:spAutoFit/>
          </a:bodyPr>
          <a:lstStyle/>
          <a:p>
            <a:r>
              <a:rPr lang="en-US" b="0" i="0" u="sng" dirty="0">
                <a:solidFill>
                  <a:srgbClr val="055372"/>
                </a:solidFill>
                <a:effectLst/>
                <a:latin typeface="helvetica" panose="020B0604020202020204" pitchFamily="34" charset="0"/>
                <a:hlinkClick r:id="rId2"/>
              </a:rPr>
              <a:t>Key references</a:t>
            </a:r>
          </a:p>
          <a:p>
            <a:r>
              <a:rPr lang="en-US" dirty="0">
                <a:hlinkClick r:id="rId3"/>
              </a:rPr>
              <a:t>https://igad.int/conflioct</a:t>
            </a:r>
            <a:r>
              <a:rPr lang="en-US" dirty="0"/>
              <a:t> mediation</a:t>
            </a:r>
          </a:p>
          <a:p>
            <a:r>
              <a:rPr lang="en-US" dirty="0"/>
              <a:t>Golda </a:t>
            </a:r>
            <a:r>
              <a:rPr lang="en-US" dirty="0" err="1"/>
              <a:t>Keng</a:t>
            </a:r>
            <a:r>
              <a:rPr lang="en-US" dirty="0"/>
              <a:t>, Charles </a:t>
            </a:r>
            <a:r>
              <a:rPr lang="en-US" dirty="0" err="1"/>
              <a:t>Ukeje</a:t>
            </a:r>
            <a:r>
              <a:rPr lang="en-US" dirty="0"/>
              <a:t> and </a:t>
            </a:r>
            <a:r>
              <a:rPr lang="en-US" dirty="0" err="1"/>
              <a:t>Rhuks</a:t>
            </a:r>
            <a:r>
              <a:rPr lang="en-US" dirty="0"/>
              <a:t> </a:t>
            </a:r>
            <a:r>
              <a:rPr lang="en-US" dirty="0" err="1"/>
              <a:t>Ako</a:t>
            </a:r>
            <a:r>
              <a:rPr lang="en-US" dirty="0"/>
              <a:t> (2021).COVID-19 and Peacebuilding in Africa: Youth, Resilience and Innovation Options. Published by ACCORD, ZA </a:t>
            </a:r>
            <a:r>
              <a:rPr lang="en-US" dirty="0">
                <a:hlinkClick r:id="rId4"/>
              </a:rPr>
              <a:t>(africaportal.org)</a:t>
            </a:r>
            <a:r>
              <a:rPr lang="en-US" dirty="0"/>
              <a:t>and  </a:t>
            </a:r>
            <a:r>
              <a:rPr lang="en-US" dirty="0">
                <a:hlinkClick r:id="rId5"/>
              </a:rPr>
              <a:t>https://www.accord.org.za/</a:t>
            </a:r>
            <a:endParaRPr lang="en-US" dirty="0"/>
          </a:p>
          <a:p>
            <a:r>
              <a:rPr lang="en-US" b="0" i="0" u="sng" dirty="0">
                <a:solidFill>
                  <a:srgbClr val="055372"/>
                </a:solidFill>
                <a:effectLst/>
                <a:latin typeface="helvetica" panose="020B0604020202020204" pitchFamily="34" charset="0"/>
                <a:hlinkClick r:id="rId2"/>
              </a:rPr>
              <a:t>https://www.un.org/peacebuilding/sites/www.un.org.peacebuilding/files/documents/pbc-glr-press_statement-</a:t>
            </a:r>
          </a:p>
          <a:p>
            <a:r>
              <a:rPr lang="en-US" dirty="0">
                <a:hlinkClick r:id="rId6"/>
              </a:rPr>
              <a:t>UN Peacebuilding Commission | </a:t>
            </a:r>
            <a:r>
              <a:rPr lang="en-US" dirty="0" err="1">
                <a:hlinkClick r:id="rId6"/>
              </a:rPr>
              <a:t>ReliefWeb</a:t>
            </a:r>
            <a:endParaRPr lang="en-US" b="0" i="0" u="sng" dirty="0">
              <a:solidFill>
                <a:srgbClr val="055372"/>
              </a:solidFill>
              <a:effectLst/>
              <a:latin typeface="helvetica" panose="020B0604020202020204" pitchFamily="34" charset="0"/>
              <a:hlinkClick r:id="rId2"/>
            </a:endParaRPr>
          </a:p>
          <a:p>
            <a:r>
              <a:rPr lang="en-US" b="0" i="0" u="sng" dirty="0">
                <a:solidFill>
                  <a:srgbClr val="055372"/>
                </a:solidFill>
                <a:effectLst/>
                <a:latin typeface="helvetica" panose="020B0604020202020204" pitchFamily="34" charset="0"/>
                <a:hlinkClick r:id="rId2"/>
              </a:rPr>
              <a:t>https://www.un.org/peacebuilding/commission</a:t>
            </a:r>
            <a:endParaRPr lang="en-US" b="0" i="0" u="sng" dirty="0">
              <a:solidFill>
                <a:srgbClr val="055372"/>
              </a:solidFill>
              <a:effectLst/>
              <a:latin typeface="helvetica" panose="020B0604020202020204" pitchFamily="34" charset="0"/>
            </a:endParaRPr>
          </a:p>
          <a:p>
            <a:r>
              <a:rPr lang="en-US" dirty="0">
                <a:hlinkClick r:id="rId7"/>
              </a:rPr>
              <a:t>COVID-19 vaccines | WHO | Regional Office for Africa</a:t>
            </a:r>
            <a:endParaRPr lang="en-US" dirty="0"/>
          </a:p>
          <a:p>
            <a:endParaRPr lang="en-US" dirty="0"/>
          </a:p>
        </p:txBody>
      </p:sp>
    </p:spTree>
    <p:extLst>
      <p:ext uri="{BB962C8B-B14F-4D97-AF65-F5344CB8AC3E}">
        <p14:creationId xmlns:p14="http://schemas.microsoft.com/office/powerpoint/2010/main" val="521777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875</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Aharoni</vt:lpstr>
      <vt:lpstr>Arial</vt:lpstr>
      <vt:lpstr>Calibri</vt:lpstr>
      <vt:lpstr>Calibri Light</vt:lpstr>
      <vt:lpstr>helvetica</vt:lpstr>
      <vt:lpstr>Symbol</vt:lpstr>
      <vt:lpstr>Times New Roman</vt:lpstr>
      <vt:lpstr>Office Theme</vt:lpstr>
      <vt:lpstr>PowerPoint Presentation</vt:lpstr>
      <vt:lpstr>Situational review: Climate change factors and armed conflict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Reginald Maudlin</dc:creator>
  <cp:lastModifiedBy>Doctorate</cp:lastModifiedBy>
  <cp:revision>3</cp:revision>
  <dcterms:created xsi:type="dcterms:W3CDTF">2022-02-16T19:29:06Z</dcterms:created>
  <dcterms:modified xsi:type="dcterms:W3CDTF">2022-02-17T10:40:23Z</dcterms:modified>
</cp:coreProperties>
</file>